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0" r:id="rId2"/>
    <p:sldId id="323" r:id="rId3"/>
    <p:sldId id="325" r:id="rId4"/>
    <p:sldId id="326" r:id="rId5"/>
    <p:sldId id="329" r:id="rId6"/>
    <p:sldId id="330" r:id="rId7"/>
    <p:sldId id="347" r:id="rId8"/>
    <p:sldId id="331" r:id="rId9"/>
    <p:sldId id="348" r:id="rId10"/>
    <p:sldId id="349" r:id="rId11"/>
    <p:sldId id="328" r:id="rId12"/>
    <p:sldId id="34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  <a:srgbClr val="262626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/>
    <p:restoredTop sz="94075" autoAdjust="0"/>
  </p:normalViewPr>
  <p:slideViewPr>
    <p:cSldViewPr>
      <p:cViewPr varScale="1">
        <p:scale>
          <a:sx n="70" d="100"/>
          <a:sy n="70" d="100"/>
        </p:scale>
        <p:origin x="1380" y="6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E092D-3D9E-4DAA-91A3-A4BCBEFC2D4F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A4FFE-0C56-4C07-A4D2-AF7AEB56D7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6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4FFE-0C56-4C07-A4D2-AF7AEB56D7B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47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4FFE-0C56-4C07-A4D2-AF7AEB56D7B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5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ru-RU" sz="1200" baseline="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ru-RU" sz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4FFE-0C56-4C07-A4D2-AF7AEB56D7B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29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ru-RU" sz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4FFE-0C56-4C07-A4D2-AF7AEB56D7B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6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4FFE-0C56-4C07-A4D2-AF7AEB56D7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98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ru-RU" sz="1200" b="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ru-RU" sz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4FFE-0C56-4C07-A4D2-AF7AEB56D7B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72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4FFE-0C56-4C07-A4D2-AF7AEB56D7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11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4FFE-0C56-4C07-A4D2-AF7AEB56D7B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5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sz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4FFE-0C56-4C07-A4D2-AF7AEB56D7B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4FFE-0C56-4C07-A4D2-AF7AEB56D7B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21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4FFE-0C56-4C07-A4D2-AF7AEB56D7B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81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4FFE-0C56-4C07-A4D2-AF7AEB56D7B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1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47923" y="1260061"/>
            <a:ext cx="8351837" cy="1368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ru-RU" sz="1600" spc="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РЕШЕНИЯ ДЛЯ </a:t>
            </a:r>
            <a:r>
              <a:rPr lang="ru-RU" sz="1600" spc="300" dirty="0" smtClean="0">
                <a:solidFill>
                  <a:srgbClr val="6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ПОИСКА И АНАЛИЗА ФОТО </a:t>
            </a:r>
            <a:r>
              <a:rPr lang="mr-IN" sz="1600" spc="300" dirty="0" smtClean="0">
                <a:solidFill>
                  <a:srgbClr val="6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ru-RU" sz="1600" spc="300" dirty="0" smtClean="0">
                <a:solidFill>
                  <a:srgbClr val="6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ВИДЕО ДАННЫХ</a:t>
            </a:r>
            <a:r>
              <a:rPr lang="ru-RU" sz="1600" spc="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ДЛЯ КОРПОРАТИВНОЙ БЕЗОПАСНОСТИ И ПРАВООХРАНИТЕЛЬНЫХ ОРГАНОВ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4800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0"/>
            <a:ext cx="4724400" cy="318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65" y="6324600"/>
            <a:ext cx="1420195" cy="33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57200"/>
            <a:ext cx="1370263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537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6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86846"/>
            <a:ext cx="1420195" cy="33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06" y="0"/>
            <a:ext cx="1370263" cy="104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1" y="3048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C0000"/>
                </a:solidFill>
                <a:latin typeface="Tahoma" charset="0"/>
                <a:ea typeface="Tahoma" charset="0"/>
                <a:cs typeface="Tahoma" charset="0"/>
              </a:rPr>
              <a:t>ВЕРСИЯ СИСТЕМЫ </a:t>
            </a:r>
            <a:r>
              <a:rPr lang="en-US" sz="2000" b="1" dirty="0">
                <a:solidFill>
                  <a:srgbClr val="6C0000"/>
                </a:solidFill>
                <a:latin typeface="Tahoma" charset="0"/>
                <a:ea typeface="Tahoma" charset="0"/>
                <a:cs typeface="Tahoma" charset="0"/>
              </a:rPr>
              <a:t>Cloud</a:t>
            </a:r>
            <a:r>
              <a:rPr lang="ru-RU" sz="2000" b="1" dirty="0" smtClean="0">
                <a:solidFill>
                  <a:srgbClr val="6C000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000" b="1" dirty="0" smtClean="0">
                <a:solidFill>
                  <a:srgbClr val="6C0000"/>
                </a:solidFill>
                <a:latin typeface="Tahoma" charset="0"/>
                <a:ea typeface="Tahoma" charset="0"/>
                <a:cs typeface="Tahoma" charset="0"/>
              </a:rPr>
              <a:t>FORENSIC</a:t>
            </a:r>
            <a:endParaRPr lang="ru-RU" sz="2000" b="1" dirty="0">
              <a:solidFill>
                <a:srgbClr val="6C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0999" y="914400"/>
            <a:ext cx="8382001" cy="496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Предназначена 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глобальных поисковых Интернет-ресурсов, глобальных торговых площадок, международных организаций (например, владельцы авторских и смежных прав, организации по розыску пропавших людей и т.д.). Не предназначена для хранения самих изображений, хранятся только индексированные ID-файлы. Не имеет ограничения по количеству индексированных ID-файлов. Индексация видео и изображений происходит в автоматическом режиме без участия пользователя. Доступен поиск по видео, изображению, фрагментам. Возможно подключение любых неавторизованных пользователей. Форма поисковых запросов, ограничения по поиску и Отчетов определяется самим Владельцем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ru-RU" sz="1400" b="1" dirty="0" smtClean="0">
                <a:solidFill>
                  <a:srgbClr val="6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Области </a:t>
            </a:r>
            <a:r>
              <a:rPr lang="ru-RU" sz="1400" b="1" dirty="0">
                <a:solidFill>
                  <a:srgbClr val="6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применения: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Поисковые системы Интернет. </a:t>
            </a:r>
          </a:p>
        </p:txBody>
      </p:sp>
      <p:sp>
        <p:nvSpPr>
          <p:cNvPr id="9" name="Rectangle 10"/>
          <p:cNvSpPr/>
          <p:nvPr/>
        </p:nvSpPr>
        <p:spPr>
          <a:xfrm>
            <a:off x="0" y="3505200"/>
            <a:ext cx="9144000" cy="2743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738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Картинки по запросу spe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3" b="26091"/>
          <a:stretch/>
        </p:blipFill>
        <p:spPr bwMode="auto">
          <a:xfrm>
            <a:off x="0" y="4718740"/>
            <a:ext cx="9139989" cy="213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86846"/>
            <a:ext cx="1420195" cy="33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34260"/>
            <a:ext cx="1370263" cy="104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8613" y="418620"/>
            <a:ext cx="4795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C0000"/>
                </a:solidFill>
                <a:latin typeface="Tahoma" charset="0"/>
                <a:ea typeface="Tahoma" charset="0"/>
                <a:cs typeface="Tahoma" charset="0"/>
              </a:rPr>
              <a:t>ВОЗМОЖНОСТИ АВТОМАТИЗАЦИИ</a:t>
            </a:r>
          </a:p>
          <a:p>
            <a:r>
              <a:rPr lang="ru-RU" sz="2000" b="1" dirty="0" smtClean="0">
                <a:solidFill>
                  <a:srgbClr val="6C0000"/>
                </a:solidFill>
                <a:latin typeface="Tahoma" charset="0"/>
                <a:ea typeface="Tahoma" charset="0"/>
                <a:cs typeface="Tahoma" charset="0"/>
              </a:rPr>
              <a:t>И СКОРОСТЬ ПОИСКА </a:t>
            </a:r>
            <a:endParaRPr lang="ru-RU" sz="2000" b="1" dirty="0">
              <a:solidFill>
                <a:srgbClr val="6C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219200"/>
            <a:ext cx="83058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Становиться возможным автоматизированный поиск в визуальном контенте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превентивного поиска на упреждение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Скорость поиска по видео и фото составляет 14 </a:t>
            </a:r>
            <a:r>
              <a:rPr lang="ru-RU" sz="16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мкс</a:t>
            </a:r>
            <a:endParaRPr lang="ru-RU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Точность обнаружения искаженных изображений 95-99%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Резкий рост производительности поиска по визуальному контенту 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Возможность мгновенно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задать в качестве объекта поиска любое изображение или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видео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Типовые методики поиска </a:t>
            </a:r>
            <a:r>
              <a:rPr lang="mr-IN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готовые или разрабатываемые под конкретного заказчика шаблоны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ru-RU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ru-RU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532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image video str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8390"/>
            <a:ext cx="9144000" cy="289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324600"/>
            <a:ext cx="1420195" cy="33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34260"/>
            <a:ext cx="1370263" cy="104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60641" y="627318"/>
            <a:ext cx="6149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C0000"/>
                </a:solidFill>
                <a:latin typeface="Tahoma" charset="0"/>
                <a:ea typeface="Tahoma" charset="0"/>
                <a:cs typeface="Tahoma" charset="0"/>
              </a:rPr>
              <a:t>АВТОМАТИЗАЦИЯ БИЗНЕС-ПРОЦЕССОВ</a:t>
            </a:r>
            <a:endParaRPr lang="ru-RU" sz="2000" b="1" dirty="0">
              <a:solidFill>
                <a:srgbClr val="6C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364204"/>
            <a:ext cx="86106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</a:t>
            </a:r>
            <a:r>
              <a:rPr lang="en-US" sz="16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UltimateFORENSIC</a:t>
            </a: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легко встраивается в действующие бизнес-процессы 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Максимально интуитивный интерфейс снижает затраты на обучение Пользователей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Минимизация влияния человеческого фактора с возможностью последующего разбора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Уникальная скорость поиска позволяет работать даже с видеотрансляцией в режиме реального времени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Распределенная система </a:t>
            </a:r>
            <a:r>
              <a:rPr lang="ru-RU" sz="16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логирования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интегрируется с любой системой мониторинга </a:t>
            </a:r>
          </a:p>
        </p:txBody>
      </p:sp>
    </p:spTree>
    <p:extLst>
      <p:ext uri="{BB962C8B-B14F-4D97-AF65-F5344CB8AC3E}">
        <p14:creationId xmlns:p14="http://schemas.microsoft.com/office/powerpoint/2010/main" val="5380620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9830"/>
            <a:ext cx="8382000" cy="4419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Масштабируемость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возможность работы с базами 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данных,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содержащими миллиарды 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изображений, миллионы часов видео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тысячи онлайн-трансляций 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 заметного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изменения времени поиска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Скорость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результат поиска должен предоставляться за время меньшее чем секунда, для реализации обработки миллионов поисковых запросов в 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день,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сохранением производительности в реальном времени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Универсальность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большое количество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алгоритмов распознавания. Благодаря этому даже сильно искаженные изображения будут отождествляться с первоначальным.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Эффективность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архитектура решения должна позволить вводить исходное изображение и получать Отчет по результату поиска на устройствах с минимальной производительностью.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Конфиденциальность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работа Системы не должна приводить к раскрытию содержания конфиденциальной информации или персональных данных. 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Гибкость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дает возможность подсказок, предустановленных шаблонов для многокритериального анализа видео и изображений как по содержанию и фрагментам, так и тэгам, метаинформации, дополнительной информации.</a:t>
            </a:r>
            <a:endParaRPr lang="ru-RU" sz="1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2133600"/>
            <a:ext cx="91440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as Demi ITC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6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27463" y="242877"/>
            <a:ext cx="7190406" cy="1156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  <a:spcBef>
                <a:spcPts val="0"/>
              </a:spcBef>
              <a:defRPr/>
            </a:pPr>
            <a:r>
              <a:rPr lang="en-US" sz="2200" spc="100" dirty="0" smtClean="0">
                <a:solidFill>
                  <a:srgbClr val="6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SIFT-</a:t>
            </a:r>
            <a:r>
              <a:rPr lang="ru-RU" sz="2200" spc="100" dirty="0" smtClean="0">
                <a:solidFill>
                  <a:srgbClr val="6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АВТОМАТИЗИРОВАННОГО ПОИСКА ВИЗУАЛЬНОЙ ИНФОРМАЦИИ ДАЕТ:</a:t>
            </a:r>
            <a:endParaRPr lang="ru-RU" sz="2200" spc="1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86846"/>
            <a:ext cx="1420195" cy="33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09916"/>
            <a:ext cx="1370263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629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/>
          <p:nvPr/>
        </p:nvSpPr>
        <p:spPr>
          <a:xfrm>
            <a:off x="0" y="3505200"/>
            <a:ext cx="9144000" cy="3352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4260"/>
            <a:ext cx="1370263" cy="104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813" y="533400"/>
            <a:ext cx="6149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C0000"/>
                </a:solidFill>
                <a:latin typeface="Tahoma" charset="0"/>
                <a:ea typeface="Tahoma" charset="0"/>
                <a:cs typeface="Tahoma" charset="0"/>
              </a:rPr>
              <a:t>ЧТО МОЖЕТ СЛУЖИТЬ ОБЪЕКТОМ ПОИСКА?</a:t>
            </a:r>
            <a:endParaRPr lang="ru-RU" sz="2000" b="1" dirty="0">
              <a:solidFill>
                <a:srgbClr val="6C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3504272"/>
            <a:ext cx="8072187" cy="3200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Цифровое фото, сканированное изображение, цифровое видео или их фрагмент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Любой физический объект, который может быть фотографирован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Локализация местности через привязку к иным объектам и событиям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Логотип, маркировка, упаковка или фирменное обозначение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Надпись на любом 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языке, причем перевод не требуется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Фон (задний фон объекта съемки)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Поиск 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иных изображений снятых одной камерой по уникальным идентифицирующим </a:t>
            </a:r>
            <a:r>
              <a:rPr lang="ru-RU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признакам 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камеры</a:t>
            </a:r>
            <a:endParaRPr lang="en-US" sz="16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Относительные дата и время зафиксированных на изображении событий</a:t>
            </a:r>
            <a:endParaRPr lang="en-US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en-US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</a:pPr>
            <a:endParaRPr lang="en-US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8" name="Picture 4" descr="Картинки по запросу image video stre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5162" y="1343794"/>
            <a:ext cx="2059238" cy="154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image video stre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0878"/>
            <a:ext cx="2282823" cy="174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image video stre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30" y="9906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67509" y="3024945"/>
            <a:ext cx="167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IMAGE</a:t>
            </a:r>
            <a:endParaRPr lang="ru-RU" b="1" dirty="0">
              <a:solidFill>
                <a:srgbClr val="00206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796" y="3024945"/>
            <a:ext cx="167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VIDEO</a:t>
            </a:r>
            <a:endParaRPr lang="ru-RU" b="1" dirty="0">
              <a:solidFill>
                <a:srgbClr val="00206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4889" y="3024017"/>
            <a:ext cx="167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STREAM</a:t>
            </a:r>
            <a:endParaRPr lang="ru-RU" b="1" dirty="0">
              <a:solidFill>
                <a:srgbClr val="002060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4476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image video stre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3"/>
          <a:stretch/>
        </p:blipFill>
        <p:spPr bwMode="auto">
          <a:xfrm>
            <a:off x="0" y="3810000"/>
            <a:ext cx="9144000" cy="31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86846"/>
            <a:ext cx="1420195" cy="33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34260"/>
            <a:ext cx="1370263" cy="104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813" y="533400"/>
            <a:ext cx="6149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C0000"/>
                </a:solidFill>
                <a:latin typeface="Tahoma" charset="0"/>
                <a:ea typeface="Tahoma" charset="0"/>
                <a:cs typeface="Tahoma" charset="0"/>
              </a:rPr>
              <a:t>ЧТО МОЖЕТ СЛУЖИТЬ МЕСТОМ ПОИСКА?</a:t>
            </a:r>
            <a:endParaRPr lang="ru-RU" sz="2000" b="1" dirty="0">
              <a:solidFill>
                <a:srgbClr val="6C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371600"/>
            <a:ext cx="8382000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Ведомственные или корпоративные сервера и рабочие станции сотрудников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Почтовые сервера при отправке почты на внешние адреса  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Сервера систем видеонаблюдения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Изъятые у правонарушителя цифровые носители информации, включая видеокамеры, фотоаппараты, ноутбуки, смартфоны и т.п.  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Социальные 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сети, цифровые хранилища фотоизображений, фотобанки, форумы, Интернет-ресурсы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en-US" sz="1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en-US" sz="14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</a:pPr>
            <a:endParaRPr lang="en-US" sz="1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49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6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86846"/>
            <a:ext cx="1420195" cy="33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99" y="252728"/>
            <a:ext cx="1370263" cy="104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3385" y="627318"/>
            <a:ext cx="481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C0000"/>
                </a:solidFill>
                <a:latin typeface="Tahoma" charset="0"/>
                <a:ea typeface="Tahoma" charset="0"/>
                <a:cs typeface="Tahoma" charset="0"/>
              </a:rPr>
              <a:t>ВАРИАНТЫ РАЗМЕЩЕНИЯ БД</a:t>
            </a:r>
            <a:endParaRPr lang="ru-RU" sz="2000" b="1" dirty="0">
              <a:solidFill>
                <a:srgbClr val="6C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0" y="1595284"/>
            <a:ext cx="57150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Локальная установка для обеспечения безопасности доступа к чувствительным данным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Облачное исполнение с обеспечением удаленного доступа из любой точки. Также обеспечивает высокий уровень безопасности за счет того, что цифровые отпечатки и отчеты передаются по защищенному каналу, сами исходные изображения не пересылаются.</a:t>
            </a:r>
            <a:endParaRPr lang="en-US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</a:pPr>
            <a:endParaRPr lang="en-US" sz="2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32112" y="1371600"/>
            <a:ext cx="0" cy="449580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638" y="1560828"/>
            <a:ext cx="2585587" cy="1376003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168" y="3714114"/>
            <a:ext cx="2446109" cy="134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480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6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86846"/>
            <a:ext cx="1420195" cy="33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06" y="305021"/>
            <a:ext cx="1370263" cy="104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813" y="627318"/>
            <a:ext cx="6149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C0000"/>
                </a:solidFill>
                <a:latin typeface="Tahoma" charset="0"/>
                <a:ea typeface="Tahoma" charset="0"/>
                <a:cs typeface="Tahoma" charset="0"/>
              </a:rPr>
              <a:t>МОДЕЛЬНЫЙ РЯД</a:t>
            </a:r>
            <a:endParaRPr lang="ru-RU" sz="2000" b="1" dirty="0">
              <a:solidFill>
                <a:srgbClr val="6C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0" y="1219200"/>
            <a:ext cx="57150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При локальной установке системы существуют широкие возможности по выбору модели сервера в зависимости от размера базы данных визуальной информации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Используется самое современное оборудование с технологиями сжатия 1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:5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использованием компактных твердотельных дисков, что также в разы сокращает размеры системы</a:t>
            </a:r>
            <a:endParaRPr lang="en-US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</a:pPr>
            <a:endParaRPr lang="en-US" sz="2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32112" y="1371600"/>
            <a:ext cx="0" cy="449580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866" y="4409482"/>
            <a:ext cx="5693134" cy="1698248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803525"/>
            <a:ext cx="2393221" cy="132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00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0" y="4267200"/>
            <a:ext cx="9144000" cy="1981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0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6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86846"/>
            <a:ext cx="1420195" cy="33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06" y="0"/>
            <a:ext cx="1370263" cy="104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1" y="3048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C0000"/>
                </a:solidFill>
                <a:latin typeface="Tahoma" charset="0"/>
                <a:ea typeface="Tahoma" charset="0"/>
                <a:cs typeface="Tahoma" charset="0"/>
              </a:rPr>
              <a:t>ВЕРСИЯ СИСТЕМЫ </a:t>
            </a:r>
            <a:r>
              <a:rPr lang="en-US" sz="2000" b="1" dirty="0" smtClean="0">
                <a:solidFill>
                  <a:srgbClr val="6C0000"/>
                </a:solidFill>
                <a:latin typeface="Tahoma" charset="0"/>
                <a:ea typeface="Tahoma" charset="0"/>
                <a:cs typeface="Tahoma" charset="0"/>
              </a:rPr>
              <a:t>Ultimate</a:t>
            </a:r>
            <a:r>
              <a:rPr lang="ru-RU" sz="2000" b="1" dirty="0" smtClean="0">
                <a:solidFill>
                  <a:srgbClr val="6C000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000" b="1" dirty="0" smtClean="0">
                <a:solidFill>
                  <a:srgbClr val="6C0000"/>
                </a:solidFill>
                <a:latin typeface="Tahoma" charset="0"/>
                <a:ea typeface="Tahoma" charset="0"/>
                <a:cs typeface="Tahoma" charset="0"/>
              </a:rPr>
              <a:t>FORENSIC</a:t>
            </a:r>
            <a:endParaRPr lang="ru-RU" sz="2000" b="1" dirty="0">
              <a:solidFill>
                <a:srgbClr val="6C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0999" y="914400"/>
            <a:ext cx="8382001" cy="496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Предполагает только локальную установку для обеспечения безопасности доступа к чувствительным 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данным.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Предназначена 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локальных ведомственных или корпоративных задач безопасности. Представляет собой АРМ Оператора, т.е. развернута на рабочей станции, соединенной по защищенному каналу с локальной БД. БД позволяет хранить чувствительную информацию любой категории конфиденциальности, включая сами изображения.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Оператору 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разрешено подключение внешних носителей информации на считывание (например, изъятые у правонарушителя </a:t>
            </a:r>
            <a:r>
              <a:rPr lang="ru-RU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флешки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фотоаппараты, видеокамеры). Предусмотрена возможность подключения по защищенному каналу внешних устройств АРМ Инспектор (видеокамеры наблюдения, очки дополненной реальности, смартфоны, </a:t>
            </a:r>
            <a:r>
              <a:rPr lang="ru-RU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интроскоп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эндоскоп и </a:t>
            </a:r>
            <a:r>
              <a:rPr lang="ru-RU" sz="1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 Доступен поиск по видео, изображению,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фрагментам, фильтрация. 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Идентификация камеры опционально. </a:t>
            </a:r>
            <a:endParaRPr lang="en-US" sz="14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ru-RU" sz="1400" b="1" dirty="0" smtClean="0">
                <a:solidFill>
                  <a:srgbClr val="6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Области </a:t>
            </a:r>
            <a:r>
              <a:rPr lang="ru-RU" sz="1400" b="1" dirty="0">
                <a:solidFill>
                  <a:srgbClr val="6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применения: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Правоохранительные 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органы,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Охрана 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режимных объектах,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Таможня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Авиационная 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безопасность (досмотр),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Корпоративная 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безопасность. </a:t>
            </a:r>
            <a:endParaRPr lang="ru-RU" sz="14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Типовые задачи безопасности: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оповещение Центра мониторинга о злоупотреблении скриншотами, о нарушении правил хранения конфиденциальных документов на сервере, о нарушении правил съемки на территории режимных объектов, проверка подозрительных объектов на наличие в локальных БД (застрахованных вещей, произведений искусств, краденых вещей, запрещенных для вывоза предметов, запрещенных дл</a:t>
            </a:r>
            <a:r>
              <a:rPr lang="ru-RU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легального оборота товаров, предметов, экстремистской продукции и т.п.), защищенный режим хранения изображений в БД, система электронного документооборота   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</a:pPr>
            <a:endParaRPr lang="en-US" sz="14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</a:pP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667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0" y="2438400"/>
            <a:ext cx="9144000" cy="381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0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6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86846"/>
            <a:ext cx="1420195" cy="33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06" y="0"/>
            <a:ext cx="1370263" cy="104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1" y="3048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C0000"/>
                </a:solidFill>
                <a:latin typeface="Tahoma" charset="0"/>
                <a:ea typeface="Tahoma" charset="0"/>
                <a:cs typeface="Tahoma" charset="0"/>
              </a:rPr>
              <a:t>ВЕРСИЯ СИСТЕМЫ </a:t>
            </a:r>
            <a:r>
              <a:rPr lang="en-US" sz="2000" b="1" dirty="0" smtClean="0">
                <a:solidFill>
                  <a:srgbClr val="6C0000"/>
                </a:solidFill>
                <a:latin typeface="Tahoma" charset="0"/>
                <a:ea typeface="Tahoma" charset="0"/>
                <a:cs typeface="Tahoma" charset="0"/>
              </a:rPr>
              <a:t>Enterprise</a:t>
            </a:r>
            <a:r>
              <a:rPr lang="ru-RU" sz="2000" b="1" dirty="0" smtClean="0">
                <a:solidFill>
                  <a:srgbClr val="6C000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000" b="1" dirty="0" smtClean="0">
                <a:solidFill>
                  <a:srgbClr val="6C0000"/>
                </a:solidFill>
                <a:latin typeface="Tahoma" charset="0"/>
                <a:ea typeface="Tahoma" charset="0"/>
                <a:cs typeface="Tahoma" charset="0"/>
              </a:rPr>
              <a:t>FORENSIC</a:t>
            </a:r>
            <a:endParaRPr lang="ru-RU" sz="2000" b="1" dirty="0">
              <a:solidFill>
                <a:srgbClr val="6C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0999" y="914400"/>
            <a:ext cx="8382001" cy="496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Предназначена 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внешнего поиска изображений или видео в сети Интернет. Не имеет собственных локальных БД, поэтому требования по безопасности минимальны. Представляет собой АРМ Оператора, т.е. развернута на рабочей станции с выходом в Интернет и возможностью подключения внешних носителей. Доступны все виды поиска. </a:t>
            </a:r>
            <a:endParaRPr lang="ru-RU" sz="14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ru-RU" sz="1400" b="1" dirty="0" smtClean="0">
                <a:solidFill>
                  <a:srgbClr val="6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Области </a:t>
            </a:r>
            <a:r>
              <a:rPr lang="ru-RU" sz="1400" b="1" dirty="0">
                <a:solidFill>
                  <a:srgbClr val="6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применения: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Правоохранительные 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органы,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Корпоративная 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безопасность. </a:t>
            </a:r>
            <a:endParaRPr lang="ru-RU" sz="14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Типовые задачи безопасности: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расследование нарушений объектовой безопасности и режима использования фото и видеокамер, утечек и разглашения конфиденциальной информации путем опубликования в Интернет, проверочные мероприятия в отношении работающих сотрудников и кандидатов при приеме на 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работу, автоматический контроль определенных Интернет-ресурсов на наличие изображений из локальных БД, оповещение Центра мониторинга о злоупотреблении скриншотами, о нарушении правил хранения конфиденциальных документов на сервере, о нарушении правил съемки на территории режимных объектов, проверка подозрительных объектов на наличие в </a:t>
            </a:r>
            <a:r>
              <a:rPr lang="ru-RU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локальных БД (застрахованных вещей, произведений искусств, краденых вещей, запрещенных для вывоза предметов, запрещенных 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</a:t>
            </a:r>
            <a:r>
              <a:rPr lang="ru-RU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легального оборота товаров, предметов, экстремистской продукции и т.п.), 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защищенный режим хранения изображений в БД   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</a:pPr>
            <a:endParaRPr lang="en-US" sz="14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</a:pP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81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0" y="3505200"/>
            <a:ext cx="9144000" cy="2743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0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6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86846"/>
            <a:ext cx="1420195" cy="33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06" y="0"/>
            <a:ext cx="1370263" cy="104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1" y="3048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C0000"/>
                </a:solidFill>
                <a:latin typeface="Tahoma" charset="0"/>
                <a:ea typeface="Tahoma" charset="0"/>
                <a:cs typeface="Tahoma" charset="0"/>
              </a:rPr>
              <a:t>ВЕРСИЯ СИСТЕМЫ </a:t>
            </a:r>
            <a:r>
              <a:rPr lang="en-US" sz="2000" b="1" dirty="0" smtClean="0">
                <a:solidFill>
                  <a:srgbClr val="6C0000"/>
                </a:solidFill>
                <a:latin typeface="Tahoma" charset="0"/>
                <a:ea typeface="Tahoma" charset="0"/>
                <a:cs typeface="Tahoma" charset="0"/>
              </a:rPr>
              <a:t>National</a:t>
            </a:r>
            <a:r>
              <a:rPr lang="ru-RU" sz="2000" b="1" dirty="0" smtClean="0">
                <a:solidFill>
                  <a:srgbClr val="6C000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000" b="1" dirty="0" smtClean="0">
                <a:solidFill>
                  <a:srgbClr val="6C0000"/>
                </a:solidFill>
                <a:latin typeface="Tahoma" charset="0"/>
                <a:ea typeface="Tahoma" charset="0"/>
                <a:cs typeface="Tahoma" charset="0"/>
              </a:rPr>
              <a:t>FORENSIC</a:t>
            </a:r>
            <a:endParaRPr lang="ru-RU" sz="2000" b="1" dirty="0">
              <a:solidFill>
                <a:srgbClr val="6C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0999" y="914400"/>
            <a:ext cx="8382001" cy="496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Предполагает наличие единого Центра реагирования для объединения усилий </a:t>
            </a:r>
            <a:r>
              <a:rPr lang="ru-RU" sz="14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правоохрани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-тельных органов. Предназначена 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использования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собственных глобальных 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тематических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БД,  локальных 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ведомственных БД, доступных различным ведомствам на уровне государства. Не предназначена для продажи частным организациям. Не предназначена для хранения самих изображений, хранятся только индексированные ID-файлы. Подключение АРМ Оператор по защищенному каналу. Подключение АРМ Инспектор невозможно. Отчет по поисковому запросу не содержит изображений, только указания на предполагаемое правонарушение (в чем выражено) и тематические или ведомственные БД с указанием контактного Оператора. </a:t>
            </a:r>
            <a:endParaRPr lang="ru-RU" sz="14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ru-RU" sz="1400" b="1" dirty="0" smtClean="0">
                <a:solidFill>
                  <a:srgbClr val="6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Области </a:t>
            </a:r>
            <a:r>
              <a:rPr lang="ru-RU" sz="1400" b="1" dirty="0">
                <a:solidFill>
                  <a:srgbClr val="6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применения: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Правоохранительные органы. 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Типовые задачи безопасности: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расследование нарушений объектовой безопасности и режима использования фото и видеокамер, утечек и разглашения конфиденциальной информации путем опубликования в Интернет, проверочные мероприятия в отношении работающих сотрудников и кандидатов при приеме на 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работу, автоматический контроль определенных Интернет-ресурсов на наличие изображений из локальных БД, оповещение Центра мониторинга о злоупотреблении скриншотами, о нарушении правил хранения конфиденциальных документов на сервере, о нарушении правил съемки на территории режимных объектов, проверка подозрительных объектов на наличие в </a:t>
            </a:r>
            <a:r>
              <a:rPr lang="ru-RU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локальных БД (застрахованных вещей, произведений искусств, краденых вещей, запрещенных для вывоза предметов, запрещенных 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</a:t>
            </a:r>
            <a:r>
              <a:rPr lang="ru-RU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легального оборота товаров, предметов, экстремистской продукции и т.п.), 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защищенный режим хранения изображений в БД   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</a:pPr>
            <a:endParaRPr lang="en-US" sz="14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</a:pPr>
            <a:endParaRPr lang="en-US" sz="1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535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74826</TotalTime>
  <Words>1236</Words>
  <Application>Microsoft Office PowerPoint</Application>
  <PresentationFormat>Экран (4:3)</PresentationFormat>
  <Paragraphs>77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Eras Demi ITC</vt:lpstr>
      <vt:lpstr>Tahoma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“Anti-Drone” systems</dc:title>
  <dc:creator>Lenovo</dc:creator>
  <cp:lastModifiedBy>Agent</cp:lastModifiedBy>
  <cp:revision>526</cp:revision>
  <dcterms:created xsi:type="dcterms:W3CDTF">2006-08-16T00:00:00Z</dcterms:created>
  <dcterms:modified xsi:type="dcterms:W3CDTF">2017-09-26T06:55:44Z</dcterms:modified>
</cp:coreProperties>
</file>